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9" r:id="rId6"/>
    <p:sldId id="263" r:id="rId7"/>
    <p:sldId id="265" r:id="rId8"/>
    <p:sldId id="266" r:id="rId9"/>
    <p:sldId id="270" r:id="rId10"/>
    <p:sldId id="267" r:id="rId11"/>
    <p:sldId id="268" r:id="rId12"/>
    <p:sldId id="271" r:id="rId13"/>
    <p:sldId id="273" r:id="rId14"/>
    <p:sldId id="274" r:id="rId15"/>
    <p:sldId id="275" r:id="rId16"/>
    <p:sldId id="296" r:id="rId17"/>
    <p:sldId id="297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69" d="100"/>
          <a:sy n="69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8D27-3C47-41B8-8183-318D30E720C3}" type="datetimeFigureOut">
              <a:rPr lang="sr-Latn-CS" smtClean="0"/>
              <a:pPr/>
              <a:t>7.4.2016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1375-36B7-414E-892A-BB44DB8CD6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r-HR" dirty="0"/>
              <a:t>Zaista me svuda ima:</a:t>
            </a:r>
          </a:p>
          <a:p>
            <a:pPr algn="ctr">
              <a:buNone/>
            </a:pPr>
            <a:r>
              <a:rPr lang="hr-HR" dirty="0"/>
              <a:t>U moru i u oblacima, </a:t>
            </a:r>
          </a:p>
          <a:p>
            <a:pPr algn="ctr">
              <a:buNone/>
            </a:pPr>
            <a:r>
              <a:rPr lang="hr-HR" dirty="0"/>
              <a:t>I na zemlji i u zraku,</a:t>
            </a:r>
          </a:p>
          <a:p>
            <a:pPr algn="ctr">
              <a:buNone/>
            </a:pPr>
            <a:r>
              <a:rPr lang="hr-HR" dirty="0"/>
              <a:t>I u znaku Vodenjaku.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73375"/>
            <a:ext cx="6086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cista%20voda%20m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0926" y="3095897"/>
            <a:ext cx="5003074" cy="3762103"/>
          </a:xfrm>
        </p:spPr>
      </p:pic>
      <p:pic>
        <p:nvPicPr>
          <p:cNvPr id="5" name="Picture 4" descr="vo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2050" name="Picture 2" descr="STG128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1TXFB_134_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8976"/>
            <a:ext cx="4572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šporka v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5214942" cy="3786190"/>
          </a:xfrm>
        </p:spPr>
      </p:pic>
      <p:pic>
        <p:nvPicPr>
          <p:cNvPr id="3074" name="Picture 2" descr="vz-ribe0609-p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34077"/>
            <a:ext cx="3929058" cy="31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ZagadjenjeVod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19234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zaga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0"/>
            <a:ext cx="392905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Ne zagađujte vodu !</a:t>
            </a:r>
            <a:endParaRPr lang="hr-HR" dirty="0" smtClean="0"/>
          </a:p>
          <a:p>
            <a:r>
              <a:rPr lang="vi-VN" dirty="0" smtClean="0"/>
              <a:t>Ne razbacujte se vo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dom</a:t>
            </a:r>
            <a:r>
              <a:rPr lang="vi-VN" dirty="0" smtClean="0"/>
              <a:t>!</a:t>
            </a:r>
            <a:endParaRPr lang="hr-HR" dirty="0" smtClean="0"/>
          </a:p>
          <a:p>
            <a:r>
              <a:rPr lang="vi-VN" dirty="0" smtClean="0"/>
              <a:t>Štedite vodu!</a:t>
            </a:r>
            <a:endParaRPr lang="hr-HR" dirty="0" smtClean="0"/>
          </a:p>
          <a:p>
            <a:r>
              <a:rPr lang="vi-VN" dirty="0" smtClean="0"/>
              <a:t>Vodu nemojte bacati.</a:t>
            </a:r>
            <a:endParaRPr lang="hr-HR" dirty="0" smtClean="0"/>
          </a:p>
          <a:p>
            <a:r>
              <a:rPr lang="vi-VN" dirty="0" smtClean="0"/>
              <a:t>Bolje zalijte cvijeće vodom jer je i biljkama potrebna voda!</a:t>
            </a:r>
            <a:br>
              <a:rPr lang="vi-VN" dirty="0" smtClean="0"/>
            </a:br>
            <a:endParaRPr lang="hr-HR" dirty="0"/>
          </a:p>
        </p:txBody>
      </p:sp>
      <p:pic>
        <p:nvPicPr>
          <p:cNvPr id="28674" name="Picture 2" descr="http://cdn.vectorstock.com/i/composite/79,67/water-droplet-cartoon-character-vector-15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191" y="0"/>
            <a:ext cx="3408809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hr-HR" altLang="sr-Latn-RS" sz="4400" b="1" dirty="0" smtClean="0">
                <a:solidFill>
                  <a:srgbClr val="FF0000"/>
                </a:solidFill>
              </a:rPr>
              <a:t>ŽIVI SVIJET U TEKUĆIM VODAMA</a:t>
            </a:r>
            <a:br>
              <a:rPr lang="hr-HR" altLang="sr-Latn-RS" sz="4400" b="1" dirty="0" smtClean="0">
                <a:solidFill>
                  <a:srgbClr val="FF0000"/>
                </a:solidFill>
              </a:rPr>
            </a:br>
            <a:r>
              <a:rPr lang="hr-HR" altLang="sr-Latn-RS" b="1" dirty="0" smtClean="0">
                <a:solidFill>
                  <a:srgbClr val="FF0000"/>
                </a:solidFill>
              </a:rPr>
              <a:t>(RIJEKAMA I JEZERIMA)</a:t>
            </a:r>
            <a:endParaRPr lang="hr-HR" altLang="sr-Latn-R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vr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649788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VR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03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600200" cy="48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solidFill>
                  <a:srgbClr val="FF0000"/>
                </a:solidFill>
              </a:rPr>
              <a:t>VRBA</a:t>
            </a:r>
          </a:p>
        </p:txBody>
      </p:sp>
    </p:spTree>
    <p:extLst>
      <p:ext uri="{BB962C8B-B14F-4D97-AF65-F5344CB8AC3E}">
        <p14:creationId xmlns:p14="http://schemas.microsoft.com/office/powerpoint/2010/main" val="27914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op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881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Joh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4015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jo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429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447800" y="5943600"/>
            <a:ext cx="160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JOHA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0" y="6370638"/>
            <a:ext cx="16002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JOHA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791200" y="3581400"/>
            <a:ext cx="1828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TOPOLA</a:t>
            </a:r>
          </a:p>
        </p:txBody>
      </p:sp>
    </p:spTree>
    <p:extLst>
      <p:ext uri="{BB962C8B-B14F-4D97-AF65-F5344CB8AC3E}">
        <p14:creationId xmlns:p14="http://schemas.microsoft.com/office/powerpoint/2010/main" val="1761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faportal.hr/phocadownload/osnovna_skola/6_razred/priroda/nastavnici/galerija_slika/17.%20Ziva%20bica%20kopnenih%20voda%20stajacica/Alge%20i%20biljke%20kopnenih%20voda%20stajacica/slides/Kroca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5286772" cy="46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403648" y="55892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KROCANJ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s2.pticica.com/foto/0001182393_s_0_wkqo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64327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juskalo.hr/image-w920x690/ribice/vodena-kuga-slika-18519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945532" cy="4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84784"/>
            <a:ext cx="4888772" cy="326325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211960" y="544522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VODENA KUGA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ig4872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ig48612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534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5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http://static-1.mojnet.com/foto5834-4865-246844/imotski-modro-jez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15" y="-10472"/>
            <a:ext cx="9204515" cy="690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ara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90600"/>
            <a:ext cx="51435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astr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66800" y="2209800"/>
            <a:ext cx="2286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PASTRVA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239000" y="1371600"/>
            <a:ext cx="160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ŠARAN</a:t>
            </a:r>
          </a:p>
        </p:txBody>
      </p:sp>
      <p:pic>
        <p:nvPicPr>
          <p:cNvPr id="6155" name="Picture 11" descr="kl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5250"/>
            <a:ext cx="5029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410200" y="6096000"/>
            <a:ext cx="160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KLEN</a:t>
            </a:r>
          </a:p>
        </p:txBody>
      </p:sp>
    </p:spTree>
    <p:extLst>
      <p:ext uri="{BB962C8B-B14F-4D97-AF65-F5344CB8AC3E}">
        <p14:creationId xmlns:p14="http://schemas.microsoft.com/office/powerpoint/2010/main" val="26840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43313"/>
            <a:ext cx="51435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m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524000"/>
            <a:ext cx="5238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tu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2387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191000" y="6172200"/>
            <a:ext cx="160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SOM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791200" y="3810000"/>
            <a:ext cx="160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SMUĐ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219200" y="1600200"/>
            <a:ext cx="160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>
                <a:solidFill>
                  <a:srgbClr val="FF0000"/>
                </a:solidFill>
              </a:rPr>
              <a:t>ŠTUKA</a:t>
            </a:r>
          </a:p>
        </p:txBody>
      </p:sp>
    </p:spTree>
    <p:extLst>
      <p:ext uri="{BB962C8B-B14F-4D97-AF65-F5344CB8AC3E}">
        <p14:creationId xmlns:p14="http://schemas.microsoft.com/office/powerpoint/2010/main" val="14481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a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562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i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39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FF0000"/>
                </a:solidFill>
              </a:rPr>
              <a:t>Vode tekućice i živi svijet u njima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Vode tekućice</a:t>
            </a:r>
          </a:p>
          <a:p>
            <a:pPr marL="0" indent="0" eaLnBrk="1" hangingPunct="1">
              <a:buFontTx/>
              <a:buNone/>
            </a:pPr>
            <a:r>
              <a:rPr lang="hr-HR" altLang="sr-Latn-RS" smtClean="0"/>
              <a:t>- teku površinom zemljišta od izvora prema ušću</a:t>
            </a:r>
          </a:p>
          <a:p>
            <a:pPr marL="0" indent="0" eaLnBrk="1" hangingPunct="1">
              <a:buFontTx/>
              <a:buNone/>
            </a:pPr>
            <a:r>
              <a:rPr lang="hr-HR" altLang="sr-Latn-RS" smtClean="0"/>
              <a:t>- manje tekućice: potoci</a:t>
            </a:r>
          </a:p>
          <a:p>
            <a:pPr marL="0" indent="0" eaLnBrk="1" hangingPunct="1">
              <a:buFontTx/>
              <a:buNone/>
            </a:pPr>
            <a:r>
              <a:rPr lang="hr-HR" altLang="sr-Latn-RS" smtClean="0"/>
              <a:t>-veće tekućice: rijeke, rječice</a:t>
            </a:r>
          </a:p>
        </p:txBody>
      </p:sp>
    </p:spTree>
    <p:extLst>
      <p:ext uri="{BB962C8B-B14F-4D97-AF65-F5344CB8AC3E}">
        <p14:creationId xmlns:p14="http://schemas.microsoft.com/office/powerpoint/2010/main" val="7878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b="1" dirty="0" smtClean="0">
                <a:solidFill>
                  <a:srgbClr val="FF0000"/>
                </a:solidFill>
              </a:rPr>
              <a:t>Biljni svijet</a:t>
            </a:r>
            <a:r>
              <a:rPr lang="hr-HR" altLang="sr-Latn-RS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 smtClean="0"/>
              <a:t>- uz vode (topola, vrba, joha)</a:t>
            </a:r>
            <a:endParaRPr lang="de-DE" altLang="sr-Latn-R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 smtClean="0"/>
              <a:t>- </a:t>
            </a:r>
            <a:r>
              <a:rPr lang="de-DE" altLang="sr-Latn-RS" dirty="0" smtClean="0"/>
              <a:t>u </a:t>
            </a:r>
            <a:r>
              <a:rPr lang="de-DE" altLang="sr-Latn-RS" dirty="0" err="1" smtClean="0"/>
              <a:t>vodi</a:t>
            </a:r>
            <a:r>
              <a:rPr lang="de-DE" altLang="sr-Latn-RS" dirty="0" smtClean="0"/>
              <a:t> (</a:t>
            </a:r>
            <a:r>
              <a:rPr lang="de-DE" altLang="sr-Latn-RS" dirty="0" err="1" smtClean="0"/>
              <a:t>alge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mahovine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krocanj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vodena</a:t>
            </a:r>
            <a:r>
              <a:rPr lang="de-DE" altLang="sr-Latn-RS" dirty="0" smtClean="0"/>
              <a:t> </a:t>
            </a:r>
            <a:r>
              <a:rPr lang="de-DE" altLang="sr-Latn-RS" dirty="0" err="1" smtClean="0"/>
              <a:t>kuga</a:t>
            </a:r>
            <a:r>
              <a:rPr lang="de-DE" altLang="sr-Latn-RS" dirty="0" smtClean="0"/>
              <a:t>)</a:t>
            </a:r>
            <a:endParaRPr lang="de-DE" altLang="sr-Latn-R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sr-Latn-RS" b="1" dirty="0" err="1" smtClean="0">
                <a:solidFill>
                  <a:srgbClr val="FF0000"/>
                </a:solidFill>
              </a:rPr>
              <a:t>Životinjski</a:t>
            </a:r>
            <a:r>
              <a:rPr lang="de-DE" altLang="sr-Latn-RS" b="1" dirty="0" smtClean="0">
                <a:solidFill>
                  <a:srgbClr val="FF0000"/>
                </a:solidFill>
              </a:rPr>
              <a:t> </a:t>
            </a:r>
            <a:r>
              <a:rPr lang="de-DE" altLang="sr-Latn-RS" b="1" dirty="0" err="1" smtClean="0">
                <a:solidFill>
                  <a:srgbClr val="FF0000"/>
                </a:solidFill>
              </a:rPr>
              <a:t>svijet</a:t>
            </a:r>
            <a:r>
              <a:rPr lang="de-DE" altLang="sr-Latn-RS" dirty="0" smtClean="0">
                <a:solidFill>
                  <a:srgbClr val="FF0000"/>
                </a:solidFill>
              </a:rPr>
              <a:t>:</a:t>
            </a:r>
            <a:r>
              <a:rPr lang="de-DE" altLang="sr-Latn-RS" dirty="0" smtClean="0"/>
              <a:t> </a:t>
            </a:r>
            <a:endParaRPr lang="hr-HR" altLang="sr-Latn-R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 smtClean="0"/>
              <a:t>- </a:t>
            </a:r>
            <a:r>
              <a:rPr lang="de-DE" altLang="sr-Latn-RS" dirty="0" err="1" smtClean="0"/>
              <a:t>ribe</a:t>
            </a:r>
            <a:r>
              <a:rPr lang="de-DE" altLang="sr-Latn-RS" dirty="0" smtClean="0"/>
              <a:t> (</a:t>
            </a:r>
            <a:r>
              <a:rPr lang="de-DE" altLang="sr-Latn-RS" dirty="0" err="1" smtClean="0"/>
              <a:t>šaran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som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štuka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klen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smuđ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pastrva</a:t>
            </a:r>
            <a:r>
              <a:rPr lang="de-DE" altLang="sr-Latn-RS" dirty="0" smtClean="0"/>
              <a:t>)</a:t>
            </a:r>
            <a:endParaRPr lang="de-DE" altLang="sr-Latn-R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sr-Latn-RS" b="1" dirty="0" err="1" smtClean="0">
                <a:solidFill>
                  <a:srgbClr val="FF0000"/>
                </a:solidFill>
              </a:rPr>
              <a:t>Značenje</a:t>
            </a:r>
            <a:r>
              <a:rPr lang="de-DE" altLang="sr-Latn-RS" b="1" dirty="0" smtClean="0">
                <a:solidFill>
                  <a:srgbClr val="FF0000"/>
                </a:solidFill>
              </a:rPr>
              <a:t> </a:t>
            </a:r>
            <a:r>
              <a:rPr lang="de-DE" altLang="sr-Latn-RS" b="1" dirty="0" err="1" smtClean="0">
                <a:solidFill>
                  <a:srgbClr val="FF0000"/>
                </a:solidFill>
              </a:rPr>
              <a:t>tekućica</a:t>
            </a:r>
            <a:r>
              <a:rPr lang="de-DE" altLang="sr-Latn-RS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 smtClean="0"/>
              <a:t>- </a:t>
            </a:r>
            <a:r>
              <a:rPr lang="de-DE" altLang="sr-Latn-RS" dirty="0" err="1" smtClean="0"/>
              <a:t>opskrba</a:t>
            </a:r>
            <a:r>
              <a:rPr lang="de-DE" altLang="sr-Latn-RS" dirty="0" smtClean="0"/>
              <a:t> </a:t>
            </a:r>
            <a:r>
              <a:rPr lang="de-DE" altLang="sr-Latn-RS" dirty="0" err="1" smtClean="0"/>
              <a:t>vodom</a:t>
            </a:r>
            <a:r>
              <a:rPr lang="de-DE" altLang="sr-Latn-RS" dirty="0" smtClean="0"/>
              <a:t> </a:t>
            </a:r>
            <a:r>
              <a:rPr lang="de-DE" altLang="sr-Latn-RS" dirty="0" err="1" smtClean="0"/>
              <a:t>stanova</a:t>
            </a:r>
            <a:r>
              <a:rPr lang="de-DE" altLang="sr-Latn-RS" dirty="0" smtClean="0"/>
              <a:t> i </a:t>
            </a:r>
            <a:r>
              <a:rPr lang="de-DE" altLang="sr-Latn-RS" dirty="0" err="1" smtClean="0"/>
              <a:t>industrijskih</a:t>
            </a:r>
            <a:r>
              <a:rPr lang="de-DE" altLang="sr-Latn-RS" dirty="0" smtClean="0"/>
              <a:t> </a:t>
            </a:r>
            <a:r>
              <a:rPr lang="de-DE" altLang="sr-Latn-RS" dirty="0" err="1" smtClean="0"/>
              <a:t>objekata</a:t>
            </a:r>
            <a:endParaRPr lang="de-DE" altLang="sr-Latn-R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 smtClean="0"/>
              <a:t>- </a:t>
            </a:r>
            <a:r>
              <a:rPr lang="de-DE" altLang="sr-Latn-RS" dirty="0" err="1" smtClean="0"/>
              <a:t>odmor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rekreacija</a:t>
            </a:r>
            <a:r>
              <a:rPr lang="de-DE" altLang="sr-Latn-RS" dirty="0" smtClean="0"/>
              <a:t>, </a:t>
            </a:r>
            <a:r>
              <a:rPr lang="de-DE" altLang="sr-Latn-RS" dirty="0" err="1" smtClean="0"/>
              <a:t>šport</a:t>
            </a:r>
            <a:endParaRPr lang="de-DE" altLang="sr-Latn-R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 smtClean="0"/>
              <a:t>- </a:t>
            </a:r>
            <a:r>
              <a:rPr lang="de-DE" altLang="sr-Latn-RS" dirty="0" err="1" smtClean="0"/>
              <a:t>riba</a:t>
            </a:r>
            <a:r>
              <a:rPr lang="de-DE" altLang="sr-Latn-RS" dirty="0" smtClean="0"/>
              <a:t> je </a:t>
            </a:r>
            <a:r>
              <a:rPr lang="de-DE" altLang="sr-Latn-RS" dirty="0" err="1" smtClean="0"/>
              <a:t>hrana</a:t>
            </a:r>
            <a:r>
              <a:rPr lang="de-DE" altLang="sr-Latn-RS" dirty="0" smtClean="0"/>
              <a:t> </a:t>
            </a:r>
            <a:r>
              <a:rPr lang="de-DE" altLang="sr-Latn-RS" dirty="0" err="1" smtClean="0"/>
              <a:t>čovjeka</a:t>
            </a:r>
            <a:endParaRPr lang="hr-HR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6405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zrmanja9_161451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VODE TEKUĆICE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s2.pticica.com/foto/0001199485_l_0_6vde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1556792"/>
            <a:ext cx="4536504" cy="5301208"/>
          </a:xfrm>
          <a:prstGeom prst="rect">
            <a:avLst/>
          </a:prstGeom>
          <a:noFill/>
        </p:spPr>
      </p:pic>
      <p:pic>
        <p:nvPicPr>
          <p:cNvPr id="6" name="Content Placeholder 3" descr="Potok_Zeljnja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499992" cy="5301208"/>
          </a:xfrm>
        </p:spPr>
      </p:pic>
      <p:sp>
        <p:nvSpPr>
          <p:cNvPr id="7" name="TextBox 6"/>
          <p:cNvSpPr txBox="1"/>
          <p:nvPr/>
        </p:nvSpPr>
        <p:spPr>
          <a:xfrm>
            <a:off x="3059832" y="17008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POTOK</a:t>
            </a:r>
            <a:endParaRPr lang="hr-HR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628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RIJEKA</a:t>
            </a:r>
            <a:endParaRPr lang="hr-H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nizinska-rij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592">
            <a:off x="1250713" y="981804"/>
            <a:ext cx="3840163" cy="2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838"/>
            <a:ext cx="32861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07" y="1628800"/>
            <a:ext cx="2477889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7790">
            <a:off x="1474775" y="3263050"/>
            <a:ext cx="194891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51" y="2492896"/>
            <a:ext cx="260709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1278">
            <a:off x="7131812" y="4898670"/>
            <a:ext cx="1217392" cy="9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5420888" y="139555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LIJEVA OBALA</a:t>
            </a:r>
            <a:endParaRPr lang="hr-HR" sz="3600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4450" y="489730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DESNA OBALA</a:t>
            </a:r>
            <a:endParaRPr lang="hr-HR" sz="3600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804248" y="216973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KORITO</a:t>
            </a:r>
            <a:endParaRPr lang="hr-HR" sz="3600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617131" y="5744948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UŠĆE</a:t>
            </a:r>
            <a:endParaRPr lang="hr-HR" sz="36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5736" r="34116" b="3145"/>
          <a:stretch/>
        </p:blipFill>
        <p:spPr bwMode="auto">
          <a:xfrm>
            <a:off x="0" y="107329"/>
            <a:ext cx="807277" cy="19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VODE STAJAĆICE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odro_jey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17116"/>
            <a:ext cx="7668344" cy="5740884"/>
          </a:xfrm>
        </p:spPr>
      </p:pic>
      <p:sp>
        <p:nvSpPr>
          <p:cNvPr id="5" name="TextBox 4"/>
          <p:cNvSpPr txBox="1"/>
          <p:nvPr/>
        </p:nvSpPr>
        <p:spPr>
          <a:xfrm>
            <a:off x="6300192" y="17008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JEZERO</a:t>
            </a:r>
            <a:endParaRPr lang="hr-H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http://img97.imageshack.us/img97/9615/bara1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1"/>
            <a:ext cx="4927579" cy="6840759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0/04/Cepkeliu_marsh.jpg/640px-Cepkeliu_mar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7647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BARA</a:t>
            </a:r>
            <a:endParaRPr lang="hr-HR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28529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MOČVARA</a:t>
            </a:r>
            <a:endParaRPr lang="hr-H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ribnj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56176" y="8367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RIBNJAK</a:t>
            </a:r>
            <a:endParaRPr lang="hr-H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42614"/>
            <a:ext cx="6876256" cy="5153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JADRANSKO MORE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181</Words>
  <Application>Microsoft Office PowerPoint</Application>
  <PresentationFormat>Prikaz na zaslonu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VODE TEKUĆICE</vt:lpstr>
      <vt:lpstr>PowerPoint prezentacija</vt:lpstr>
      <vt:lpstr>VODE STAJAĆICE</vt:lpstr>
      <vt:lpstr>PowerPoint prezentacija</vt:lpstr>
      <vt:lpstr>PowerPoint prezentacija</vt:lpstr>
      <vt:lpstr>JADRANSKO MORE</vt:lpstr>
      <vt:lpstr>PowerPoint prezentacija</vt:lpstr>
      <vt:lpstr>PowerPoint prezentacija</vt:lpstr>
      <vt:lpstr>PowerPoint prezentacija</vt:lpstr>
      <vt:lpstr>ŽIVI SVIJET U TEKUĆIM VODAMA (RIJEKAMA I JEZERIMA)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Vode tekućice i živi svijet u njima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Sandra</cp:lastModifiedBy>
  <cp:revision>37</cp:revision>
  <dcterms:created xsi:type="dcterms:W3CDTF">2013-11-07T15:57:19Z</dcterms:created>
  <dcterms:modified xsi:type="dcterms:W3CDTF">2016-04-07T14:37:49Z</dcterms:modified>
</cp:coreProperties>
</file>